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2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83" r:id="rId14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48" Type="http://schemas.openxmlformats.org/officeDocument/2006/relationships/slide" Target="slides/slide2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8" name="Shape 9218"/>
        <p:cNvGrpSpPr/>
        <p:nvPr/>
      </p:nvGrpSpPr>
      <p:grpSpPr>
        <a:xfrm>
          <a:off x="0" y="0"/>
          <a:ext cx="0" cy="0"/>
          <a:chOff x="0" y="0"/>
          <a:chExt cx="0" cy="0"/>
        </a:xfrm>
      </p:grpSpPr>
      <p:sp>
        <p:nvSpPr>
          <p:cNvPr id="9219" name="Google Shape;921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0" name="Google Shape;9220;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28.xml"/><Relationship Id="rId3" Type="http://schemas.openxmlformats.org/officeDocument/2006/relationships/image" Target="../media/image187.png"/><Relationship Id="rId4" Type="http://schemas.openxmlformats.org/officeDocument/2006/relationships/image" Target="../media/image188.png"/></Relationships>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1" name="Shape 9221"/>
        <p:cNvGrpSpPr/>
        <p:nvPr/>
      </p:nvGrpSpPr>
      <p:grpSpPr>
        <a:xfrm>
          <a:off x="0" y="0"/>
          <a:ext cx="0" cy="0"/>
          <a:chOff x="0" y="0"/>
          <a:chExt cx="0" cy="0"/>
        </a:xfrm>
      </p:grpSpPr>
      <p:sp>
        <p:nvSpPr>
          <p:cNvPr id="9222" name="Google Shape;9222;p14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9223" name="Google Shape;9223;p1458"/>
          <p:cNvPicPr preferRelativeResize="0"/>
          <p:nvPr/>
        </p:nvPicPr>
        <p:blipFill rotWithShape="1">
          <a:blip r:embed="rId3">
            <a:alphaModFix/>
          </a:blip>
          <a:srcRect b="0" l="0" r="0" t="0"/>
          <a:stretch/>
        </p:blipFill>
        <p:spPr>
          <a:xfrm>
            <a:off x="7315200" y="233363"/>
            <a:ext cx="1657350" cy="600075"/>
          </a:xfrm>
          <a:prstGeom prst="rect">
            <a:avLst/>
          </a:prstGeom>
          <a:noFill/>
          <a:ln>
            <a:noFill/>
          </a:ln>
        </p:spPr>
      </p:pic>
      <p:sp>
        <p:nvSpPr>
          <p:cNvPr id="9224" name="Google Shape;9224;p1458"/>
          <p:cNvSpPr txBox="1"/>
          <p:nvPr/>
        </p:nvSpPr>
        <p:spPr>
          <a:xfrm>
            <a:off x="1019175" y="314325"/>
            <a:ext cx="62007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What is the SPoRT ADAS?</a:t>
            </a:r>
            <a:endParaRPr/>
          </a:p>
        </p:txBody>
      </p:sp>
      <p:sp>
        <p:nvSpPr>
          <p:cNvPr id="9225" name="Google Shape;9225;p1458"/>
          <p:cNvSpPr txBox="1"/>
          <p:nvPr/>
        </p:nvSpPr>
        <p:spPr>
          <a:xfrm>
            <a:off x="133350" y="1268413"/>
            <a:ext cx="8629650" cy="488473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Blends surface data into a coherent analysis using ADAS:</a:t>
            </a:r>
            <a:endParaRPr/>
          </a:p>
          <a:p>
            <a:pPr indent="-342900" lvl="1" marL="800100" marR="0" rtl="0" algn="l">
              <a:lnSpc>
                <a:spcPct val="100000"/>
              </a:lnSpc>
              <a:spcBef>
                <a:spcPts val="106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Strength in analyzing asynoptic data sets</a:t>
            </a:r>
            <a:endParaRPr/>
          </a:p>
          <a:p>
            <a:pPr indent="-342900" lvl="1" marL="800100" marR="0" rtl="0" algn="l">
              <a:lnSpc>
                <a:spcPct val="100000"/>
              </a:lnSpc>
              <a:spcBef>
                <a:spcPts val="99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13-km, 2-h RUC forecast as first-guess</a:t>
            </a:r>
            <a:endParaRPr/>
          </a:p>
          <a:p>
            <a:pPr indent="-342900" lvl="1" marL="800100" marR="0" rtl="0" algn="l">
              <a:lnSpc>
                <a:spcPct val="100000"/>
              </a:lnSpc>
              <a:spcBef>
                <a:spcPts val="99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METAR, buoy, Mesonet, SAO</a:t>
            </a:r>
            <a:endParaRPr/>
          </a:p>
          <a:p>
            <a:pPr indent="-342900" lvl="0" marL="342900" marR="0" rtl="0" algn="l">
              <a:lnSpc>
                <a:spcPct val="100000"/>
              </a:lnSpc>
              <a:spcBef>
                <a:spcPts val="103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An observation is rejected if it is:</a:t>
            </a:r>
            <a:endParaRPr/>
          </a:p>
          <a:p>
            <a:pPr indent="-342900" lvl="1" marL="800100" marR="0" rtl="0" algn="l">
              <a:lnSpc>
                <a:spcPct val="100000"/>
              </a:lnSpc>
              <a:spcBef>
                <a:spcPts val="106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significantly different than neighbors</a:t>
            </a:r>
            <a:endParaRPr/>
          </a:p>
          <a:p>
            <a:pPr indent="-342900" lvl="1" marL="800100" marR="0" rtl="0" algn="l">
              <a:lnSpc>
                <a:spcPct val="100000"/>
              </a:lnSpc>
              <a:spcBef>
                <a:spcPts val="99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greatly different than first-guess</a:t>
            </a:r>
            <a:endParaRPr/>
          </a:p>
          <a:p>
            <a:pPr indent="-342900" lvl="1" marL="800100" marR="0" rtl="0" algn="l">
              <a:lnSpc>
                <a:spcPct val="100000"/>
              </a:lnSpc>
              <a:spcBef>
                <a:spcPts val="99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blacklisted (user-defined)</a:t>
            </a:r>
            <a:endParaRPr/>
          </a:p>
          <a:p>
            <a:pPr indent="-342900" lvl="0" marL="342900" marR="0" rtl="0" algn="l">
              <a:lnSpc>
                <a:spcPct val="100000"/>
              </a:lnSpc>
              <a:spcBef>
                <a:spcPts val="103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2-km resolution captures mesoscale features</a:t>
            </a:r>
            <a:endParaRPr/>
          </a:p>
          <a:p>
            <a:pPr indent="-342900" lvl="0" marL="342900" marR="0" rtl="0" algn="l">
              <a:lnSpc>
                <a:spcPct val="100000"/>
              </a:lnSpc>
              <a:spcBef>
                <a:spcPts val="11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Assimilates observations from ±15 minutes from the top of every hour</a:t>
            </a:r>
            <a:endParaRPr/>
          </a:p>
          <a:p>
            <a:pPr indent="-342900" lvl="0" marL="342900" marR="0" rtl="0" algn="l">
              <a:lnSpc>
                <a:spcPct val="100000"/>
              </a:lnSpc>
              <a:spcBef>
                <a:spcPts val="11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Available in AWIPS at 40-45 minutes past every hour</a:t>
            </a:r>
            <a:endParaRPr/>
          </a:p>
        </p:txBody>
      </p:sp>
      <p:pic>
        <p:nvPicPr>
          <p:cNvPr descr="ADAStempdomain.png" id="9226" name="Google Shape;9226;p1458"/>
          <p:cNvPicPr preferRelativeResize="0"/>
          <p:nvPr/>
        </p:nvPicPr>
        <p:blipFill rotWithShape="1">
          <a:blip r:embed="rId4">
            <a:alphaModFix/>
          </a:blip>
          <a:srcRect b="0" l="0" r="0" t="0"/>
          <a:stretch/>
        </p:blipFill>
        <p:spPr>
          <a:xfrm>
            <a:off x="5291138" y="1738313"/>
            <a:ext cx="3632200" cy="3006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